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Roboto Slab" pitchFamily="2" charset="0"/>
      <p:regular r:id="rId17"/>
    </p:embeddedFont>
    <p:embeddedFont>
      <p:font typeface="Roboto Slab Bold" panose="020B0604020202020204" charset="0"/>
      <p:regular r:id="rId18"/>
    </p:embeddedFont>
    <p:embeddedFont>
      <p:font typeface="Segoe UI Black" panose="020B0A02040204020203" pitchFamily="34" charset="0"/>
      <p:bold r:id="rId19"/>
      <p:boldItalic r:id="rId20"/>
    </p:embeddedFont>
  </p:embeddedFontLst>
  <p:defaultTextStyle>
    <a:defPPr>
      <a:defRPr lang="en-US"/>
    </a:defPPr>
    <a:lvl1pPr marL="0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8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8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8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72" y="17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>
            <a:normAutofit/>
          </a:bodyPr>
          <a:lstStyle>
            <a:lvl1pPr algn="ctr">
              <a:defRPr sz="720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>
                <a:solidFill>
                  <a:srgbClr val="008080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685869" indent="0" algn="ctr">
              <a:buNone/>
              <a:defRPr sz="3000"/>
            </a:lvl2pPr>
            <a:lvl3pPr marL="1371738" indent="0" algn="ctr">
              <a:buNone/>
              <a:defRPr sz="2700"/>
            </a:lvl3pPr>
            <a:lvl4pPr marL="2057607" indent="0" algn="ctr">
              <a:buNone/>
              <a:defRPr sz="2400"/>
            </a:lvl4pPr>
            <a:lvl5pPr marL="2743475" indent="0" algn="ctr">
              <a:buNone/>
              <a:defRPr sz="2400"/>
            </a:lvl5pPr>
            <a:lvl6pPr marL="3429342" indent="0" algn="ctr">
              <a:buNone/>
              <a:defRPr sz="2400"/>
            </a:lvl6pPr>
            <a:lvl7pPr marL="4115213" indent="0" algn="ctr">
              <a:buNone/>
              <a:defRPr sz="2400"/>
            </a:lvl7pPr>
            <a:lvl8pPr marL="4801080" indent="0" algn="ctr">
              <a:buNone/>
              <a:defRPr sz="2400"/>
            </a:lvl8pPr>
            <a:lvl9pPr marL="5486949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27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33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9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9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3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5848B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14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201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69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738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60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47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34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521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108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94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93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08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3142695"/>
            <a:ext cx="7772400" cy="6122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3142694"/>
            <a:ext cx="7772400" cy="6122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8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300164"/>
            <a:ext cx="15773400" cy="12358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7" y="2786063"/>
            <a:ext cx="7736681" cy="971550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69" indent="0">
              <a:buNone/>
              <a:defRPr sz="3000" b="1"/>
            </a:lvl2pPr>
            <a:lvl3pPr marL="1371738" indent="0">
              <a:buNone/>
              <a:defRPr sz="2700" b="1"/>
            </a:lvl3pPr>
            <a:lvl4pPr marL="2057607" indent="0">
              <a:buNone/>
              <a:defRPr sz="2400" b="1"/>
            </a:lvl4pPr>
            <a:lvl5pPr marL="2743475" indent="0">
              <a:buNone/>
              <a:defRPr sz="2400" b="1"/>
            </a:lvl5pPr>
            <a:lvl6pPr marL="3429342" indent="0">
              <a:buNone/>
              <a:defRPr sz="2400" b="1"/>
            </a:lvl6pPr>
            <a:lvl7pPr marL="4115213" indent="0">
              <a:buNone/>
              <a:defRPr sz="2400" b="1"/>
            </a:lvl7pPr>
            <a:lvl8pPr marL="4801080" indent="0">
              <a:buNone/>
              <a:defRPr sz="2400" b="1"/>
            </a:lvl8pPr>
            <a:lvl9pPr marL="5486949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7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786063"/>
            <a:ext cx="7774782" cy="971550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69" indent="0">
              <a:buNone/>
              <a:defRPr sz="3000" b="1"/>
            </a:lvl2pPr>
            <a:lvl3pPr marL="1371738" indent="0">
              <a:buNone/>
              <a:defRPr sz="2700" b="1"/>
            </a:lvl3pPr>
            <a:lvl4pPr marL="2057607" indent="0">
              <a:buNone/>
              <a:defRPr sz="2400" b="1"/>
            </a:lvl4pPr>
            <a:lvl5pPr marL="2743475" indent="0">
              <a:buNone/>
              <a:defRPr sz="2400" b="1"/>
            </a:lvl5pPr>
            <a:lvl6pPr marL="3429342" indent="0">
              <a:buNone/>
              <a:defRPr sz="2400" b="1"/>
            </a:lvl6pPr>
            <a:lvl7pPr marL="4115213" indent="0">
              <a:buNone/>
              <a:defRPr sz="2400" b="1"/>
            </a:lvl7pPr>
            <a:lvl8pPr marL="4801080" indent="0">
              <a:buNone/>
              <a:defRPr sz="2400" b="1"/>
            </a:lvl8pPr>
            <a:lvl9pPr marL="5486949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30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46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43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7" y="1481143"/>
            <a:ext cx="5898356" cy="160496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44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7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69" indent="0">
              <a:buNone/>
              <a:defRPr sz="2100"/>
            </a:lvl2pPr>
            <a:lvl3pPr marL="1371738" indent="0">
              <a:buNone/>
              <a:defRPr sz="1800"/>
            </a:lvl3pPr>
            <a:lvl4pPr marL="2057607" indent="0">
              <a:buNone/>
              <a:defRPr sz="1500"/>
            </a:lvl4pPr>
            <a:lvl5pPr marL="2743475" indent="0">
              <a:buNone/>
              <a:defRPr sz="1500"/>
            </a:lvl5pPr>
            <a:lvl6pPr marL="3429342" indent="0">
              <a:buNone/>
              <a:defRPr sz="1500"/>
            </a:lvl6pPr>
            <a:lvl7pPr marL="4115213" indent="0">
              <a:buNone/>
              <a:defRPr sz="1500"/>
            </a:lvl7pPr>
            <a:lvl8pPr marL="4801080" indent="0">
              <a:buNone/>
              <a:defRPr sz="1500"/>
            </a:lvl8pPr>
            <a:lvl9pPr marL="5486949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9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7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4782" y="1481144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69" indent="0">
              <a:buNone/>
              <a:defRPr sz="4200"/>
            </a:lvl2pPr>
            <a:lvl3pPr marL="1371738" indent="0">
              <a:buNone/>
              <a:defRPr sz="3600"/>
            </a:lvl3pPr>
            <a:lvl4pPr marL="2057607" indent="0">
              <a:buNone/>
              <a:defRPr sz="3000"/>
            </a:lvl4pPr>
            <a:lvl5pPr marL="2743475" indent="0">
              <a:buNone/>
              <a:defRPr sz="3000"/>
            </a:lvl5pPr>
            <a:lvl6pPr marL="3429342" indent="0">
              <a:buNone/>
              <a:defRPr sz="3000"/>
            </a:lvl6pPr>
            <a:lvl7pPr marL="4115213" indent="0">
              <a:buNone/>
              <a:defRPr sz="3000"/>
            </a:lvl7pPr>
            <a:lvl8pPr marL="4801080" indent="0">
              <a:buNone/>
              <a:defRPr sz="3000"/>
            </a:lvl8pPr>
            <a:lvl9pPr marL="5486949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7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69" indent="0">
              <a:buNone/>
              <a:defRPr sz="2100"/>
            </a:lvl2pPr>
            <a:lvl3pPr marL="1371738" indent="0">
              <a:buNone/>
              <a:defRPr sz="1800"/>
            </a:lvl3pPr>
            <a:lvl4pPr marL="2057607" indent="0">
              <a:buNone/>
              <a:defRPr sz="1500"/>
            </a:lvl4pPr>
            <a:lvl5pPr marL="2743475" indent="0">
              <a:buNone/>
              <a:defRPr sz="1500"/>
            </a:lvl5pPr>
            <a:lvl6pPr marL="3429342" indent="0">
              <a:buNone/>
              <a:defRPr sz="1500"/>
            </a:lvl6pPr>
            <a:lvl7pPr marL="4115213" indent="0">
              <a:buNone/>
              <a:defRPr sz="1500"/>
            </a:lvl7pPr>
            <a:lvl8pPr marL="4801080" indent="0">
              <a:buNone/>
              <a:defRPr sz="1500"/>
            </a:lvl8pPr>
            <a:lvl9pPr marL="5486949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0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1842348"/>
            <a:ext cx="15773400" cy="1151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3262545"/>
            <a:ext cx="15773400" cy="600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32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32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rgbClr val="C000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32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F9058A-D643-E990-0257-69C3B7F9EF2C}"/>
              </a:ext>
            </a:extLst>
          </p:cNvPr>
          <p:cNvSpPr txBox="1">
            <a:spLocks/>
          </p:cNvSpPr>
          <p:nvPr/>
        </p:nvSpPr>
        <p:spPr>
          <a:xfrm>
            <a:off x="8016537" y="342808"/>
            <a:ext cx="10271463" cy="1033647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3600" b="1">
                <a:solidFill>
                  <a:srgbClr val="008080"/>
                </a:solidFill>
              </a:rPr>
              <a:t>TRƯỜNG ĐẠI HỌC GIAO THÔNG VẬN TẢI </a:t>
            </a:r>
            <a:br>
              <a:rPr lang="en-US" sz="3600" b="1">
                <a:solidFill>
                  <a:srgbClr val="008080"/>
                </a:solidFill>
              </a:rPr>
            </a:br>
            <a:r>
              <a:rPr lang="en-US" sz="3600" b="1">
                <a:solidFill>
                  <a:srgbClr val="008080"/>
                </a:solidFill>
              </a:rPr>
              <a:t>THÀNH PHỐ HỒ CHÍ MINH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943541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738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rgbClr val="15848B"/>
          </a:solidFill>
          <a:latin typeface="Segoe UI Black" panose="020B0A02040204020203" pitchFamily="34" charset="0"/>
          <a:ea typeface="Segoe UI Black" panose="020B0A02040204020203" pitchFamily="34" charset="0"/>
          <a:cs typeface="Times New Roman" panose="02020603050405020304" pitchFamily="18" charset="0"/>
        </a:defRPr>
      </a:lvl1pPr>
    </p:titleStyle>
    <p:bodyStyle>
      <a:lvl1pPr marL="342935" indent="-342935" algn="l" defTabSz="1371738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1028802" indent="-342935" algn="l" defTabSz="137173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714671" indent="-342935" algn="l" defTabSz="137173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2400540" indent="-342935" algn="l" defTabSz="137173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3086409" indent="-342935" algn="l" defTabSz="137173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3772278" indent="-342935" algn="l" defTabSz="137173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8147" indent="-342935" algn="l" defTabSz="137173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4015" indent="-342935" algn="l" defTabSz="137173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882" indent="-342935" algn="l" defTabSz="137173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73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69" algn="l" defTabSz="137173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738" algn="l" defTabSz="137173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607" algn="l" defTabSz="137173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475" algn="l" defTabSz="137173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342" algn="l" defTabSz="137173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213" algn="l" defTabSz="137173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1080" algn="l" defTabSz="137173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949" algn="l" defTabSz="137173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1683545"/>
            <a:ext cx="13716000" cy="3581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1371738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u="none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Dự án Phần mềm Thương mại Điện tử MacStoreApp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86000" y="5403057"/>
            <a:ext cx="13716000" cy="2483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1371738">
              <a:lnSpc>
                <a:spcPct val="90000"/>
              </a:lnSpc>
              <a:spcBef>
                <a:spcPts val="1500"/>
              </a:spcBef>
            </a:pPr>
            <a:r>
              <a:rPr lang="en-US" sz="3600" u="none">
                <a:solidFill>
                  <a:srgbClr val="0080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Giới thiệu tổng quan về dự án MacStoreApp - ứng dụng thương mại điện tử đa nền tảng.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dded image"/>
          <p:cNvSpPr/>
          <p:nvPr/>
        </p:nvSpPr>
        <p:spPr>
          <a:xfrm>
            <a:off x="8972550" y="0"/>
            <a:ext cx="9315450" cy="10287000"/>
          </a:xfrm>
          <a:custGeom>
            <a:avLst/>
            <a:gdLst/>
            <a:ahLst/>
            <a:cxnLst/>
            <a:rect l="l" t="t" r="r" b="b"/>
            <a:pathLst>
              <a:path w="9315450" h="10287000">
                <a:moveTo>
                  <a:pt x="0" y="0"/>
                </a:moveTo>
                <a:lnTo>
                  <a:pt x="9315450" y="0"/>
                </a:lnTo>
                <a:lnTo>
                  <a:pt x="9315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dded image"/>
          <p:cNvSpPr/>
          <p:nvPr/>
        </p:nvSpPr>
        <p:spPr>
          <a:xfrm>
            <a:off x="904875" y="542925"/>
            <a:ext cx="15249628" cy="7696200"/>
          </a:xfrm>
          <a:custGeom>
            <a:avLst/>
            <a:gdLst/>
            <a:ahLst/>
            <a:cxnLst/>
            <a:rect l="l" t="t" r="r" b="b"/>
            <a:pathLst>
              <a:path w="15249628" h="7696200">
                <a:moveTo>
                  <a:pt x="0" y="0"/>
                </a:moveTo>
                <a:lnTo>
                  <a:pt x="15249628" y="0"/>
                </a:lnTo>
                <a:lnTo>
                  <a:pt x="15249628" y="7696200"/>
                </a:lnTo>
                <a:lnTo>
                  <a:pt x="0" y="7696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773" b="-227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43125" y="1704975"/>
            <a:ext cx="6000750" cy="203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5850" b="1" u="none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Lịch sử Đơn hàng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72550" y="1885950"/>
            <a:ext cx="6953250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u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Xem danh sách đơn hàng đã đặt cùng trạng thái.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72550" y="2971800"/>
            <a:ext cx="6953250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u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Hiển thị chi tiết từng đơn hàng: sản phẩm, địa chỉ, thanh toán, đánh giá.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72550" y="4419600"/>
            <a:ext cx="6953250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u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Cho phép tái đặt hàng và đánh giá sản phẩm.</a:t>
            </a:r>
          </a:p>
        </p:txBody>
      </p:sp>
      <p:sp>
        <p:nvSpPr>
          <p:cNvPr id="8" name="Freeform 8" descr="added image"/>
          <p:cNvSpPr/>
          <p:nvPr/>
        </p:nvSpPr>
        <p:spPr>
          <a:xfrm>
            <a:off x="714375" y="4781550"/>
            <a:ext cx="7429500" cy="4743450"/>
          </a:xfrm>
          <a:custGeom>
            <a:avLst/>
            <a:gdLst/>
            <a:ahLst/>
            <a:cxnLst/>
            <a:rect l="l" t="t" r="r" b="b"/>
            <a:pathLst>
              <a:path w="7429500" h="4743450">
                <a:moveTo>
                  <a:pt x="0" y="0"/>
                </a:moveTo>
                <a:lnTo>
                  <a:pt x="7429500" y="0"/>
                </a:lnTo>
                <a:lnTo>
                  <a:pt x="7429500" y="4743450"/>
                </a:lnTo>
                <a:lnTo>
                  <a:pt x="0" y="4743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dded image"/>
          <p:cNvSpPr/>
          <p:nvPr/>
        </p:nvSpPr>
        <p:spPr>
          <a:xfrm>
            <a:off x="8972550" y="0"/>
            <a:ext cx="9315450" cy="10287000"/>
          </a:xfrm>
          <a:custGeom>
            <a:avLst/>
            <a:gdLst/>
            <a:ahLst/>
            <a:cxnLst/>
            <a:rect l="l" t="t" r="r" b="b"/>
            <a:pathLst>
              <a:path w="9315450" h="10287000">
                <a:moveTo>
                  <a:pt x="0" y="0"/>
                </a:moveTo>
                <a:lnTo>
                  <a:pt x="9315450" y="0"/>
                </a:lnTo>
                <a:lnTo>
                  <a:pt x="9315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dded image"/>
          <p:cNvSpPr/>
          <p:nvPr/>
        </p:nvSpPr>
        <p:spPr>
          <a:xfrm>
            <a:off x="904875" y="542925"/>
            <a:ext cx="15249628" cy="7696200"/>
          </a:xfrm>
          <a:custGeom>
            <a:avLst/>
            <a:gdLst/>
            <a:ahLst/>
            <a:cxnLst/>
            <a:rect l="l" t="t" r="r" b="b"/>
            <a:pathLst>
              <a:path w="15249628" h="7696200">
                <a:moveTo>
                  <a:pt x="0" y="0"/>
                </a:moveTo>
                <a:lnTo>
                  <a:pt x="15249628" y="0"/>
                </a:lnTo>
                <a:lnTo>
                  <a:pt x="15249628" y="7696200"/>
                </a:lnTo>
                <a:lnTo>
                  <a:pt x="0" y="7696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773" b="-227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43125" y="1704975"/>
            <a:ext cx="6000750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5850" b="1" u="none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Giới thiệu Dự án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72550" y="1885950"/>
            <a:ext cx="6953250" cy="149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u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Vấn đề thực tế: Nhu cầu mua sắm trực tuyến ngày càng tăng đòi hỏi ứng dụng tiện lợi và đáng tin cậy.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72550" y="3695700"/>
            <a:ext cx="6953250" cy="200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u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Giải pháp: MacStoreApp cung cấp ứng dụng e-commerce đa nền tảng với đầy đủ chức năng từ hiển thị sản phẩm đến thanh toán và quản lý đơn hàng.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72550" y="6591300"/>
            <a:ext cx="6953250" cy="149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u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Mục tiêu: Xây dựng ứng dụng thực tế, dễ mở rộng, mô phỏng quy trình phát triển phần mềm hiện đại.</a:t>
            </a:r>
          </a:p>
        </p:txBody>
      </p:sp>
      <p:sp>
        <p:nvSpPr>
          <p:cNvPr id="8" name="Freeform 8" descr="added image"/>
          <p:cNvSpPr/>
          <p:nvPr/>
        </p:nvSpPr>
        <p:spPr>
          <a:xfrm>
            <a:off x="714375" y="4781550"/>
            <a:ext cx="7429500" cy="4743450"/>
          </a:xfrm>
          <a:custGeom>
            <a:avLst/>
            <a:gdLst/>
            <a:ahLst/>
            <a:cxnLst/>
            <a:rect l="l" t="t" r="r" b="b"/>
            <a:pathLst>
              <a:path w="7429500" h="4743450">
                <a:moveTo>
                  <a:pt x="0" y="0"/>
                </a:moveTo>
                <a:lnTo>
                  <a:pt x="7429500" y="0"/>
                </a:lnTo>
                <a:lnTo>
                  <a:pt x="7429500" y="4743450"/>
                </a:lnTo>
                <a:lnTo>
                  <a:pt x="0" y="4743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dded image"/>
          <p:cNvSpPr/>
          <p:nvPr/>
        </p:nvSpPr>
        <p:spPr>
          <a:xfrm>
            <a:off x="19050" y="0"/>
            <a:ext cx="6391275" cy="10287000"/>
          </a:xfrm>
          <a:custGeom>
            <a:avLst/>
            <a:gdLst/>
            <a:ahLst/>
            <a:cxnLst/>
            <a:rect l="l" t="t" r="r" b="b"/>
            <a:pathLst>
              <a:path w="6391275" h="10287000">
                <a:moveTo>
                  <a:pt x="0" y="0"/>
                </a:moveTo>
                <a:lnTo>
                  <a:pt x="6391275" y="0"/>
                </a:lnTo>
                <a:lnTo>
                  <a:pt x="63912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dded image"/>
          <p:cNvSpPr/>
          <p:nvPr/>
        </p:nvSpPr>
        <p:spPr>
          <a:xfrm>
            <a:off x="904875" y="542925"/>
            <a:ext cx="10477500" cy="7696200"/>
          </a:xfrm>
          <a:custGeom>
            <a:avLst/>
            <a:gdLst/>
            <a:ahLst/>
            <a:cxnLst/>
            <a:rect l="l" t="t" r="r" b="b"/>
            <a:pathLst>
              <a:path w="10477500" h="7696200">
                <a:moveTo>
                  <a:pt x="0" y="0"/>
                </a:moveTo>
                <a:lnTo>
                  <a:pt x="10477500" y="0"/>
                </a:lnTo>
                <a:lnTo>
                  <a:pt x="10477500" y="7696200"/>
                </a:lnTo>
                <a:lnTo>
                  <a:pt x="0" y="7696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876425" y="942975"/>
            <a:ext cx="7096125" cy="203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5850" b="1" u="none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Quản lý Giỏ hàng - CartScreen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76425" y="3514725"/>
            <a:ext cx="7267575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u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Người dùng có thể tăng, giảm số lượng hoặc xóa sản phẩm trong giỏ hàng.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76425" y="4962525"/>
            <a:ext cx="7267575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u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Tính tổng tiền động theo thay đổi giỏ hàng.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6425" y="6048375"/>
            <a:ext cx="7267575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u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Yêu cầu đăng nhập để bảo vệ giỏ hàng cá nhân.</a:t>
            </a:r>
          </a:p>
        </p:txBody>
      </p:sp>
      <p:sp>
        <p:nvSpPr>
          <p:cNvPr id="8" name="Freeform 8" descr="added image"/>
          <p:cNvSpPr/>
          <p:nvPr/>
        </p:nvSpPr>
        <p:spPr>
          <a:xfrm>
            <a:off x="9363075" y="4276725"/>
            <a:ext cx="8801100" cy="5143500"/>
          </a:xfrm>
          <a:custGeom>
            <a:avLst/>
            <a:gdLst/>
            <a:ahLst/>
            <a:cxnLst/>
            <a:rect l="l" t="t" r="r" b="b"/>
            <a:pathLst>
              <a:path w="8801100" h="5143500">
                <a:moveTo>
                  <a:pt x="0" y="0"/>
                </a:moveTo>
                <a:lnTo>
                  <a:pt x="8801100" y="0"/>
                </a:lnTo>
                <a:lnTo>
                  <a:pt x="88011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dded image"/>
          <p:cNvSpPr/>
          <p:nvPr/>
        </p:nvSpPr>
        <p:spPr>
          <a:xfrm>
            <a:off x="19050" y="0"/>
            <a:ext cx="6391275" cy="10287000"/>
          </a:xfrm>
          <a:custGeom>
            <a:avLst/>
            <a:gdLst/>
            <a:ahLst/>
            <a:cxnLst/>
            <a:rect l="l" t="t" r="r" b="b"/>
            <a:pathLst>
              <a:path w="6391275" h="10287000">
                <a:moveTo>
                  <a:pt x="0" y="0"/>
                </a:moveTo>
                <a:lnTo>
                  <a:pt x="6391275" y="0"/>
                </a:lnTo>
                <a:lnTo>
                  <a:pt x="63912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dded image"/>
          <p:cNvSpPr/>
          <p:nvPr/>
        </p:nvSpPr>
        <p:spPr>
          <a:xfrm>
            <a:off x="904875" y="542925"/>
            <a:ext cx="10477500" cy="8715375"/>
          </a:xfrm>
          <a:custGeom>
            <a:avLst/>
            <a:gdLst/>
            <a:ahLst/>
            <a:cxnLst/>
            <a:rect l="l" t="t" r="r" b="b"/>
            <a:pathLst>
              <a:path w="10477500" h="8715375">
                <a:moveTo>
                  <a:pt x="0" y="0"/>
                </a:moveTo>
                <a:lnTo>
                  <a:pt x="10477500" y="0"/>
                </a:lnTo>
                <a:lnTo>
                  <a:pt x="10477500" y="8715375"/>
                </a:lnTo>
                <a:lnTo>
                  <a:pt x="0" y="8715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21" r="-66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876425" y="942975"/>
            <a:ext cx="7096125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5850" b="1" u="none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Công nghệ Sử dụng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76425" y="2374583"/>
            <a:ext cx="7267575" cy="149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u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Flutter &amp;amp; Dart: Phát triển đa nền tảng với giao diện mượt mà, dễ mở rộng từ một codebase duy nhất.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76425" y="4184332"/>
            <a:ext cx="7267575" cy="200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u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Supabase &amp;amp; PostgreSQL: Backend as a Service với xác thực, lưu trữ, API thời gian thực và cơ sở dữ liệu quan hệ mạnh mẽ.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6425" y="6356032"/>
            <a:ext cx="7267575" cy="149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u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Quản lý trạng thái với Riverpod &amp;amp; GetX: Duy trì luồng dữ liệu rõ ràng, giúp ứng dụng dễ bảo trì và mở rộng.</a:t>
            </a:r>
          </a:p>
        </p:txBody>
      </p:sp>
      <p:sp>
        <p:nvSpPr>
          <p:cNvPr id="8" name="Freeform 8" descr="added image"/>
          <p:cNvSpPr/>
          <p:nvPr/>
        </p:nvSpPr>
        <p:spPr>
          <a:xfrm>
            <a:off x="9363075" y="4756785"/>
            <a:ext cx="8801100" cy="5143500"/>
          </a:xfrm>
          <a:custGeom>
            <a:avLst/>
            <a:gdLst/>
            <a:ahLst/>
            <a:cxnLst/>
            <a:rect l="l" t="t" r="r" b="b"/>
            <a:pathLst>
              <a:path w="8801100" h="5143500">
                <a:moveTo>
                  <a:pt x="0" y="0"/>
                </a:moveTo>
                <a:lnTo>
                  <a:pt x="8801100" y="0"/>
                </a:lnTo>
                <a:lnTo>
                  <a:pt x="88011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dded image"/>
          <p:cNvSpPr/>
          <p:nvPr/>
        </p:nvSpPr>
        <p:spPr>
          <a:xfrm>
            <a:off x="19050" y="0"/>
            <a:ext cx="6391275" cy="10287000"/>
          </a:xfrm>
          <a:custGeom>
            <a:avLst/>
            <a:gdLst/>
            <a:ahLst/>
            <a:cxnLst/>
            <a:rect l="l" t="t" r="r" b="b"/>
            <a:pathLst>
              <a:path w="6391275" h="10287000">
                <a:moveTo>
                  <a:pt x="0" y="0"/>
                </a:moveTo>
                <a:lnTo>
                  <a:pt x="6391275" y="0"/>
                </a:lnTo>
                <a:lnTo>
                  <a:pt x="63912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dded image"/>
          <p:cNvSpPr/>
          <p:nvPr/>
        </p:nvSpPr>
        <p:spPr>
          <a:xfrm>
            <a:off x="904875" y="542925"/>
            <a:ext cx="10477500" cy="8715375"/>
          </a:xfrm>
          <a:custGeom>
            <a:avLst/>
            <a:gdLst/>
            <a:ahLst/>
            <a:cxnLst/>
            <a:rect l="l" t="t" r="r" b="b"/>
            <a:pathLst>
              <a:path w="10477500" h="8715375">
                <a:moveTo>
                  <a:pt x="0" y="0"/>
                </a:moveTo>
                <a:lnTo>
                  <a:pt x="10477500" y="0"/>
                </a:lnTo>
                <a:lnTo>
                  <a:pt x="10477500" y="8715375"/>
                </a:lnTo>
                <a:lnTo>
                  <a:pt x="0" y="8715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21" r="-66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876425" y="942975"/>
            <a:ext cx="7096125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5850" b="1" u="none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Tổng Kết Dự Án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76425" y="3514725"/>
            <a:ext cx="7267575" cy="149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u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MacStoreApp là dự án thực tế mô phỏng đầy đủ quy trình phát triển ứng dụng thương mại điện tử đa nền tảng.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76425" y="5686425"/>
            <a:ext cx="7267575" cy="149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u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Ứng dụng sử dụng công nghệ hiện đại, kiến trúc module hóa và quản lý trạng thái hiệu quả.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6425" y="7496175"/>
            <a:ext cx="7267575" cy="149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u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Dự án giúp nâng cao kỹ năng phát triển phần mềm và đáp ứng nhu cầu thị trường hiện nay.</a:t>
            </a:r>
          </a:p>
        </p:txBody>
      </p:sp>
      <p:sp>
        <p:nvSpPr>
          <p:cNvPr id="8" name="Freeform 8" descr="added image"/>
          <p:cNvSpPr/>
          <p:nvPr/>
        </p:nvSpPr>
        <p:spPr>
          <a:xfrm>
            <a:off x="9363075" y="4981575"/>
            <a:ext cx="8801100" cy="5143500"/>
          </a:xfrm>
          <a:custGeom>
            <a:avLst/>
            <a:gdLst/>
            <a:ahLst/>
            <a:cxnLst/>
            <a:rect l="l" t="t" r="r" b="b"/>
            <a:pathLst>
              <a:path w="8801100" h="5143500">
                <a:moveTo>
                  <a:pt x="0" y="0"/>
                </a:moveTo>
                <a:lnTo>
                  <a:pt x="8801100" y="0"/>
                </a:lnTo>
                <a:lnTo>
                  <a:pt x="88011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7275" y="2419350"/>
            <a:ext cx="16163925" cy="287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49"/>
              </a:lnSpc>
            </a:pPr>
            <a:r>
              <a:rPr lang="en-US" sz="8250" b="1" u="none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Thank you for your time and attention </a:t>
            </a:r>
          </a:p>
        </p:txBody>
      </p:sp>
      <p:sp>
        <p:nvSpPr>
          <p:cNvPr id="3" name="Freeform 3" descr="added image"/>
          <p:cNvSpPr/>
          <p:nvPr/>
        </p:nvSpPr>
        <p:spPr>
          <a:xfrm>
            <a:off x="2638425" y="2066925"/>
            <a:ext cx="457200" cy="466725"/>
          </a:xfrm>
          <a:custGeom>
            <a:avLst/>
            <a:gdLst/>
            <a:ahLst/>
            <a:cxnLst/>
            <a:rect l="l" t="t" r="r" b="b"/>
            <a:pathLst>
              <a:path w="457200" h="466725">
                <a:moveTo>
                  <a:pt x="0" y="0"/>
                </a:moveTo>
                <a:lnTo>
                  <a:pt x="457200" y="0"/>
                </a:lnTo>
                <a:lnTo>
                  <a:pt x="457200" y="466725"/>
                </a:lnTo>
                <a:lnTo>
                  <a:pt x="0" y="466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 descr="added image"/>
          <p:cNvSpPr/>
          <p:nvPr/>
        </p:nvSpPr>
        <p:spPr>
          <a:xfrm>
            <a:off x="14297025" y="2266950"/>
            <a:ext cx="123825" cy="257175"/>
          </a:xfrm>
          <a:custGeom>
            <a:avLst/>
            <a:gdLst/>
            <a:ahLst/>
            <a:cxnLst/>
            <a:rect l="l" t="t" r="r" b="b"/>
            <a:pathLst>
              <a:path w="123825" h="257175">
                <a:moveTo>
                  <a:pt x="0" y="0"/>
                </a:moveTo>
                <a:lnTo>
                  <a:pt x="123825" y="0"/>
                </a:lnTo>
                <a:lnTo>
                  <a:pt x="12382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 descr="added image"/>
          <p:cNvSpPr/>
          <p:nvPr/>
        </p:nvSpPr>
        <p:spPr>
          <a:xfrm>
            <a:off x="7829550" y="1743075"/>
            <a:ext cx="152400" cy="133350"/>
          </a:xfrm>
          <a:custGeom>
            <a:avLst/>
            <a:gdLst/>
            <a:ahLst/>
            <a:cxnLst/>
            <a:rect l="l" t="t" r="r" b="b"/>
            <a:pathLst>
              <a:path w="152400" h="133350">
                <a:moveTo>
                  <a:pt x="0" y="0"/>
                </a:moveTo>
                <a:lnTo>
                  <a:pt x="152400" y="0"/>
                </a:lnTo>
                <a:lnTo>
                  <a:pt x="152400" y="133350"/>
                </a:lnTo>
                <a:lnTo>
                  <a:pt x="0" y="133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added image"/>
          <p:cNvSpPr/>
          <p:nvPr/>
        </p:nvSpPr>
        <p:spPr>
          <a:xfrm>
            <a:off x="5629275" y="1885950"/>
            <a:ext cx="9525" cy="104775"/>
          </a:xfrm>
          <a:custGeom>
            <a:avLst/>
            <a:gdLst/>
            <a:ahLst/>
            <a:cxnLst/>
            <a:rect l="l" t="t" r="r" b="b"/>
            <a:pathLst>
              <a:path w="9525" h="104775">
                <a:moveTo>
                  <a:pt x="0" y="0"/>
                </a:moveTo>
                <a:lnTo>
                  <a:pt x="9525" y="0"/>
                </a:lnTo>
                <a:lnTo>
                  <a:pt x="9525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added image"/>
          <p:cNvSpPr/>
          <p:nvPr/>
        </p:nvSpPr>
        <p:spPr>
          <a:xfrm>
            <a:off x="5495925" y="2000250"/>
            <a:ext cx="247650" cy="19050"/>
          </a:xfrm>
          <a:custGeom>
            <a:avLst/>
            <a:gdLst/>
            <a:ahLst/>
            <a:cxnLst/>
            <a:rect l="l" t="t" r="r" b="b"/>
            <a:pathLst>
              <a:path w="247650" h="19050">
                <a:moveTo>
                  <a:pt x="0" y="0"/>
                </a:moveTo>
                <a:lnTo>
                  <a:pt x="247650" y="0"/>
                </a:lnTo>
                <a:lnTo>
                  <a:pt x="24765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 descr="added image"/>
          <p:cNvSpPr/>
          <p:nvPr/>
        </p:nvSpPr>
        <p:spPr>
          <a:xfrm>
            <a:off x="5553075" y="1924050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0"/>
                </a:moveTo>
                <a:lnTo>
                  <a:pt x="66675" y="0"/>
                </a:lnTo>
                <a:lnTo>
                  <a:pt x="66675" y="66675"/>
                </a:lnTo>
                <a:lnTo>
                  <a:pt x="0" y="666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 descr="added image"/>
          <p:cNvSpPr/>
          <p:nvPr/>
        </p:nvSpPr>
        <p:spPr>
          <a:xfrm>
            <a:off x="5524500" y="1943100"/>
            <a:ext cx="95250" cy="57150"/>
          </a:xfrm>
          <a:custGeom>
            <a:avLst/>
            <a:gdLst/>
            <a:ahLst/>
            <a:cxnLst/>
            <a:rect l="l" t="t" r="r" b="b"/>
            <a:pathLst>
              <a:path w="95250" h="57150">
                <a:moveTo>
                  <a:pt x="0" y="0"/>
                </a:moveTo>
                <a:lnTo>
                  <a:pt x="95250" y="0"/>
                </a:lnTo>
                <a:lnTo>
                  <a:pt x="9525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 descr="added image"/>
          <p:cNvSpPr/>
          <p:nvPr/>
        </p:nvSpPr>
        <p:spPr>
          <a:xfrm>
            <a:off x="12706350" y="361950"/>
            <a:ext cx="9525" cy="104775"/>
          </a:xfrm>
          <a:custGeom>
            <a:avLst/>
            <a:gdLst/>
            <a:ahLst/>
            <a:cxnLst/>
            <a:rect l="l" t="t" r="r" b="b"/>
            <a:pathLst>
              <a:path w="9525" h="104775">
                <a:moveTo>
                  <a:pt x="0" y="0"/>
                </a:moveTo>
                <a:lnTo>
                  <a:pt x="9525" y="0"/>
                </a:lnTo>
                <a:lnTo>
                  <a:pt x="9525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 descr="added image"/>
          <p:cNvSpPr/>
          <p:nvPr/>
        </p:nvSpPr>
        <p:spPr>
          <a:xfrm>
            <a:off x="12573000" y="476250"/>
            <a:ext cx="247650" cy="19050"/>
          </a:xfrm>
          <a:custGeom>
            <a:avLst/>
            <a:gdLst/>
            <a:ahLst/>
            <a:cxnLst/>
            <a:rect l="l" t="t" r="r" b="b"/>
            <a:pathLst>
              <a:path w="247650" h="19050">
                <a:moveTo>
                  <a:pt x="0" y="0"/>
                </a:moveTo>
                <a:lnTo>
                  <a:pt x="247650" y="0"/>
                </a:lnTo>
                <a:lnTo>
                  <a:pt x="24765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 descr="added image"/>
          <p:cNvSpPr/>
          <p:nvPr/>
        </p:nvSpPr>
        <p:spPr>
          <a:xfrm>
            <a:off x="12630150" y="400050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0"/>
                </a:moveTo>
                <a:lnTo>
                  <a:pt x="66675" y="0"/>
                </a:lnTo>
                <a:lnTo>
                  <a:pt x="66675" y="66675"/>
                </a:lnTo>
                <a:lnTo>
                  <a:pt x="0" y="666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 descr="added image"/>
          <p:cNvSpPr/>
          <p:nvPr/>
        </p:nvSpPr>
        <p:spPr>
          <a:xfrm>
            <a:off x="12601575" y="419100"/>
            <a:ext cx="95250" cy="57150"/>
          </a:xfrm>
          <a:custGeom>
            <a:avLst/>
            <a:gdLst/>
            <a:ahLst/>
            <a:cxnLst/>
            <a:rect l="l" t="t" r="r" b="b"/>
            <a:pathLst>
              <a:path w="95250" h="57150">
                <a:moveTo>
                  <a:pt x="0" y="0"/>
                </a:moveTo>
                <a:lnTo>
                  <a:pt x="95250" y="0"/>
                </a:lnTo>
                <a:lnTo>
                  <a:pt x="9525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 descr="added image"/>
          <p:cNvSpPr/>
          <p:nvPr/>
        </p:nvSpPr>
        <p:spPr>
          <a:xfrm>
            <a:off x="400050" y="8039100"/>
            <a:ext cx="790575" cy="942975"/>
          </a:xfrm>
          <a:custGeom>
            <a:avLst/>
            <a:gdLst/>
            <a:ahLst/>
            <a:cxnLst/>
            <a:rect l="l" t="t" r="r" b="b"/>
            <a:pathLst>
              <a:path w="790575" h="942975">
                <a:moveTo>
                  <a:pt x="0" y="0"/>
                </a:moveTo>
                <a:lnTo>
                  <a:pt x="790575" y="0"/>
                </a:lnTo>
                <a:lnTo>
                  <a:pt x="790575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 descr="added image"/>
          <p:cNvSpPr/>
          <p:nvPr/>
        </p:nvSpPr>
        <p:spPr>
          <a:xfrm>
            <a:off x="9020175" y="870585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0" y="0"/>
                </a:moveTo>
                <a:lnTo>
                  <a:pt x="238125" y="0"/>
                </a:lnTo>
                <a:lnTo>
                  <a:pt x="238125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 descr="added image"/>
          <p:cNvSpPr/>
          <p:nvPr/>
        </p:nvSpPr>
        <p:spPr>
          <a:xfrm>
            <a:off x="12239625" y="8496300"/>
            <a:ext cx="9525" cy="104775"/>
          </a:xfrm>
          <a:custGeom>
            <a:avLst/>
            <a:gdLst/>
            <a:ahLst/>
            <a:cxnLst/>
            <a:rect l="l" t="t" r="r" b="b"/>
            <a:pathLst>
              <a:path w="9525" h="104775">
                <a:moveTo>
                  <a:pt x="0" y="0"/>
                </a:moveTo>
                <a:lnTo>
                  <a:pt x="9525" y="0"/>
                </a:lnTo>
                <a:lnTo>
                  <a:pt x="9525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 descr="added image"/>
          <p:cNvSpPr/>
          <p:nvPr/>
        </p:nvSpPr>
        <p:spPr>
          <a:xfrm>
            <a:off x="12106275" y="8610600"/>
            <a:ext cx="247650" cy="19050"/>
          </a:xfrm>
          <a:custGeom>
            <a:avLst/>
            <a:gdLst/>
            <a:ahLst/>
            <a:cxnLst/>
            <a:rect l="l" t="t" r="r" b="b"/>
            <a:pathLst>
              <a:path w="247650" h="19050">
                <a:moveTo>
                  <a:pt x="0" y="0"/>
                </a:moveTo>
                <a:lnTo>
                  <a:pt x="247650" y="0"/>
                </a:lnTo>
                <a:lnTo>
                  <a:pt x="24765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 descr="added image"/>
          <p:cNvSpPr/>
          <p:nvPr/>
        </p:nvSpPr>
        <p:spPr>
          <a:xfrm>
            <a:off x="12163425" y="8534400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0"/>
                </a:moveTo>
                <a:lnTo>
                  <a:pt x="66675" y="0"/>
                </a:lnTo>
                <a:lnTo>
                  <a:pt x="66675" y="66675"/>
                </a:lnTo>
                <a:lnTo>
                  <a:pt x="0" y="6667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 descr="added image"/>
          <p:cNvSpPr/>
          <p:nvPr/>
        </p:nvSpPr>
        <p:spPr>
          <a:xfrm>
            <a:off x="12134850" y="8553450"/>
            <a:ext cx="95250" cy="57150"/>
          </a:xfrm>
          <a:custGeom>
            <a:avLst/>
            <a:gdLst/>
            <a:ahLst/>
            <a:cxnLst/>
            <a:rect l="l" t="t" r="r" b="b"/>
            <a:pathLst>
              <a:path w="95250" h="57150">
                <a:moveTo>
                  <a:pt x="0" y="0"/>
                </a:moveTo>
                <a:lnTo>
                  <a:pt x="95250" y="0"/>
                </a:lnTo>
                <a:lnTo>
                  <a:pt x="9525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 descr="added image"/>
          <p:cNvSpPr/>
          <p:nvPr/>
        </p:nvSpPr>
        <p:spPr>
          <a:xfrm>
            <a:off x="16944975" y="7267575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0" y="0"/>
                </a:moveTo>
                <a:lnTo>
                  <a:pt x="209550" y="0"/>
                </a:lnTo>
                <a:lnTo>
                  <a:pt x="209550" y="171450"/>
                </a:lnTo>
                <a:lnTo>
                  <a:pt x="0" y="17145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 descr="added image"/>
          <p:cNvSpPr/>
          <p:nvPr/>
        </p:nvSpPr>
        <p:spPr>
          <a:xfrm>
            <a:off x="9448800" y="7677150"/>
            <a:ext cx="876300" cy="409575"/>
          </a:xfrm>
          <a:custGeom>
            <a:avLst/>
            <a:gdLst/>
            <a:ahLst/>
            <a:cxnLst/>
            <a:rect l="l" t="t" r="r" b="b"/>
            <a:pathLst>
              <a:path w="876300" h="409575">
                <a:moveTo>
                  <a:pt x="0" y="0"/>
                </a:moveTo>
                <a:lnTo>
                  <a:pt x="876300" y="0"/>
                </a:lnTo>
                <a:lnTo>
                  <a:pt x="876300" y="409575"/>
                </a:lnTo>
                <a:lnTo>
                  <a:pt x="0" y="40957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24875" y="1678305"/>
            <a:ext cx="842010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5"/>
              </a:lnSpc>
            </a:pPr>
            <a:r>
              <a:rPr lang="en-US" sz="5625" b="1" u="none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Kiến trúc Hệ thống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9C6084-C06B-3BA5-858F-22EE1E1F145B}"/>
              </a:ext>
            </a:extLst>
          </p:cNvPr>
          <p:cNvGrpSpPr/>
          <p:nvPr/>
        </p:nvGrpSpPr>
        <p:grpSpPr>
          <a:xfrm>
            <a:off x="8039100" y="3457575"/>
            <a:ext cx="8905875" cy="1499235"/>
            <a:chOff x="8039100" y="3457575"/>
            <a:chExt cx="8905875" cy="1499235"/>
          </a:xfrm>
        </p:grpSpPr>
        <p:sp>
          <p:nvSpPr>
            <p:cNvPr id="3" name="TextBox 3"/>
            <p:cNvSpPr txBox="1"/>
            <p:nvPr/>
          </p:nvSpPr>
          <p:spPr>
            <a:xfrm>
              <a:off x="8524875" y="3457575"/>
              <a:ext cx="8420100" cy="1499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0"/>
                </a:lnSpc>
              </a:pPr>
              <a:r>
                <a:rPr lang="en-US" sz="2850" u="none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Frontend đa nền tảng: Ứng dụng Flutter tương thích Android, iOS, Web và Desktop từ một mã nguồn duy nhất.</a:t>
              </a:r>
            </a:p>
          </p:txBody>
        </p:sp>
        <p:sp>
          <p:nvSpPr>
            <p:cNvPr id="6" name="Freeform 6" descr="added image"/>
            <p:cNvSpPr/>
            <p:nvPr/>
          </p:nvSpPr>
          <p:spPr>
            <a:xfrm>
              <a:off x="8039100" y="3752850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0"/>
                  </a:moveTo>
                  <a:lnTo>
                    <a:pt x="342900" y="0"/>
                  </a:lnTo>
                  <a:lnTo>
                    <a:pt x="34290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EF5AC4-79E3-F588-1037-A71B544B00E1}"/>
              </a:ext>
            </a:extLst>
          </p:cNvPr>
          <p:cNvGrpSpPr/>
          <p:nvPr/>
        </p:nvGrpSpPr>
        <p:grpSpPr>
          <a:xfrm>
            <a:off x="8039100" y="5629275"/>
            <a:ext cx="8905875" cy="994410"/>
            <a:chOff x="8039100" y="5629275"/>
            <a:chExt cx="8905875" cy="994410"/>
          </a:xfrm>
        </p:grpSpPr>
        <p:sp>
          <p:nvSpPr>
            <p:cNvPr id="4" name="TextBox 4"/>
            <p:cNvSpPr txBox="1"/>
            <p:nvPr/>
          </p:nvSpPr>
          <p:spPr>
            <a:xfrm>
              <a:off x="8524875" y="5629275"/>
              <a:ext cx="8420100" cy="994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0"/>
                </a:lnSpc>
              </a:pPr>
              <a:r>
                <a:rPr lang="en-US" sz="2850" u="none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Backend sử dụng Supabase: Xử lý xác thực, lưu trữ, cơ sở dữ liệu và API thời gian thực hiệu quả.</a:t>
              </a:r>
            </a:p>
          </p:txBody>
        </p:sp>
        <p:sp>
          <p:nvSpPr>
            <p:cNvPr id="7" name="Freeform 7" descr="added image"/>
            <p:cNvSpPr/>
            <p:nvPr/>
          </p:nvSpPr>
          <p:spPr>
            <a:xfrm>
              <a:off x="8039100" y="5886450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0"/>
                  </a:moveTo>
                  <a:lnTo>
                    <a:pt x="342900" y="0"/>
                  </a:lnTo>
                  <a:lnTo>
                    <a:pt x="34290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54E74A-1ED7-0D11-A2F0-A11F5D88C2C0}"/>
              </a:ext>
            </a:extLst>
          </p:cNvPr>
          <p:cNvGrpSpPr/>
          <p:nvPr/>
        </p:nvGrpSpPr>
        <p:grpSpPr>
          <a:xfrm>
            <a:off x="8039100" y="7296150"/>
            <a:ext cx="8905875" cy="1499235"/>
            <a:chOff x="8039100" y="7734300"/>
            <a:chExt cx="8905875" cy="1499235"/>
          </a:xfrm>
        </p:grpSpPr>
        <p:sp>
          <p:nvSpPr>
            <p:cNvPr id="5" name="TextBox 5"/>
            <p:cNvSpPr txBox="1"/>
            <p:nvPr/>
          </p:nvSpPr>
          <p:spPr>
            <a:xfrm>
              <a:off x="8524875" y="7734300"/>
              <a:ext cx="8420100" cy="1499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0"/>
                </a:lnSpc>
              </a:pPr>
              <a:r>
                <a:rPr lang="en-US" sz="2850" u="none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Kiến trúc client-server module hóa: Phân tầng rõ ràng giữa giao diện, logic xử lý và dữ liệu để dễ bảo trì.</a:t>
              </a:r>
            </a:p>
          </p:txBody>
        </p:sp>
        <p:sp>
          <p:nvSpPr>
            <p:cNvPr id="8" name="Freeform 8" descr="added image"/>
            <p:cNvSpPr/>
            <p:nvPr/>
          </p:nvSpPr>
          <p:spPr>
            <a:xfrm>
              <a:off x="8039100" y="8020050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0"/>
                  </a:moveTo>
                  <a:lnTo>
                    <a:pt x="342900" y="0"/>
                  </a:lnTo>
                  <a:lnTo>
                    <a:pt x="34290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 descr="added image"/>
          <p:cNvSpPr/>
          <p:nvPr/>
        </p:nvSpPr>
        <p:spPr>
          <a:xfrm>
            <a:off x="800100" y="714375"/>
            <a:ext cx="5934075" cy="8896350"/>
          </a:xfrm>
          <a:custGeom>
            <a:avLst/>
            <a:gdLst/>
            <a:ahLst/>
            <a:cxnLst/>
            <a:rect l="l" t="t" r="r" b="b"/>
            <a:pathLst>
              <a:path w="5934075" h="8896350">
                <a:moveTo>
                  <a:pt x="0" y="0"/>
                </a:moveTo>
                <a:lnTo>
                  <a:pt x="5934075" y="0"/>
                </a:lnTo>
                <a:lnTo>
                  <a:pt x="5934075" y="8896350"/>
                </a:lnTo>
                <a:lnTo>
                  <a:pt x="0" y="889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82C32A1-6B7E-CAF5-39E8-BC8676985DDB}"/>
              </a:ext>
            </a:extLst>
          </p:cNvPr>
          <p:cNvGrpSpPr/>
          <p:nvPr/>
        </p:nvGrpSpPr>
        <p:grpSpPr>
          <a:xfrm>
            <a:off x="8039100" y="1529715"/>
            <a:ext cx="8905875" cy="8119110"/>
            <a:chOff x="8039100" y="1529715"/>
            <a:chExt cx="8905875" cy="8119110"/>
          </a:xfrm>
        </p:grpSpPr>
        <p:sp>
          <p:nvSpPr>
            <p:cNvPr id="2" name="TextBox 2"/>
            <p:cNvSpPr txBox="1"/>
            <p:nvPr/>
          </p:nvSpPr>
          <p:spPr>
            <a:xfrm>
              <a:off x="8524875" y="1529715"/>
              <a:ext cx="8420100" cy="1962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75"/>
                </a:lnSpc>
              </a:pPr>
              <a:r>
                <a:rPr lang="en-US" sz="5625" b="1" u="none">
                  <a:solidFill>
                    <a:srgbClr val="FFFFFF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Tại sao MacStoreApp là một Đồ án Thực tế?</a:t>
              </a: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8524875" y="3872865"/>
              <a:ext cx="8420100" cy="1499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0"/>
                </a:lnSpc>
              </a:pPr>
              <a:r>
                <a:rPr lang="en-US" sz="2850" u="none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Giải quyết nhu cầu thị trường: Ứng dụng mua sắm trực tuyến mô phỏng nhu cầu và xu hướng người dùng hiện nay.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524875" y="6044565"/>
              <a:ext cx="8420100" cy="1499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0"/>
                </a:lnSpc>
              </a:pPr>
              <a:r>
                <a:rPr lang="en-US" sz="2850" u="none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Sử dụng công nghệ hiện đại: Flutter, Dart, Supabase, Riverpod và GetX phát triển đa nền tảng tối ưu.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524875" y="8149590"/>
              <a:ext cx="8420100" cy="1499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0"/>
                </a:lnSpc>
              </a:pPr>
              <a:r>
                <a:rPr lang="en-US" sz="2850" u="none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Thực hành quy trình phát triển: Thiết kế CSDL, kiến trúc module, quản lý trạng thái và giao tiếp backend thực tế.</a:t>
              </a:r>
            </a:p>
          </p:txBody>
        </p:sp>
        <p:sp>
          <p:nvSpPr>
            <p:cNvPr id="6" name="Freeform 6" descr="added image"/>
            <p:cNvSpPr/>
            <p:nvPr/>
          </p:nvSpPr>
          <p:spPr>
            <a:xfrm>
              <a:off x="8039100" y="4168140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0"/>
                  </a:moveTo>
                  <a:lnTo>
                    <a:pt x="342900" y="0"/>
                  </a:lnTo>
                  <a:lnTo>
                    <a:pt x="34290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 descr="added image"/>
            <p:cNvSpPr/>
            <p:nvPr/>
          </p:nvSpPr>
          <p:spPr>
            <a:xfrm>
              <a:off x="8039100" y="6301740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0"/>
                  </a:moveTo>
                  <a:lnTo>
                    <a:pt x="342900" y="0"/>
                  </a:lnTo>
                  <a:lnTo>
                    <a:pt x="34290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 descr="added image"/>
            <p:cNvSpPr/>
            <p:nvPr/>
          </p:nvSpPr>
          <p:spPr>
            <a:xfrm>
              <a:off x="8039100" y="8435340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0"/>
                  </a:moveTo>
                  <a:lnTo>
                    <a:pt x="342900" y="0"/>
                  </a:lnTo>
                  <a:lnTo>
                    <a:pt x="34290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 descr="added image"/>
          <p:cNvSpPr/>
          <p:nvPr/>
        </p:nvSpPr>
        <p:spPr>
          <a:xfrm>
            <a:off x="800100" y="714375"/>
            <a:ext cx="5934075" cy="8896350"/>
          </a:xfrm>
          <a:custGeom>
            <a:avLst/>
            <a:gdLst/>
            <a:ahLst/>
            <a:cxnLst/>
            <a:rect l="l" t="t" r="r" b="b"/>
            <a:pathLst>
              <a:path w="5934075" h="8896350">
                <a:moveTo>
                  <a:pt x="0" y="0"/>
                </a:moveTo>
                <a:lnTo>
                  <a:pt x="5934075" y="0"/>
                </a:lnTo>
                <a:lnTo>
                  <a:pt x="5934075" y="8896350"/>
                </a:lnTo>
                <a:lnTo>
                  <a:pt x="0" y="889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24875" y="1114425"/>
            <a:ext cx="8420100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5"/>
              </a:lnSpc>
            </a:pPr>
            <a:r>
              <a:rPr lang="en-US" sz="5625" b="1" u="none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Danh sách Yêu thích - FavoriteScreen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524875" y="3457575"/>
            <a:ext cx="8420100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u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Hiển thị sản phẩm đã đánh dấu yêu thích nhanh chóng.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24875" y="5629275"/>
            <a:ext cx="8420100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u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Thêm/xóa yêu thích trực tiếp và đồng bộ thời gian thực.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24875" y="7734300"/>
            <a:ext cx="8420100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u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Gợi ý sản phẩm liên quan dựa trên dữ liệu danh sách yêu thích.</a:t>
            </a:r>
          </a:p>
        </p:txBody>
      </p:sp>
      <p:sp>
        <p:nvSpPr>
          <p:cNvPr id="6" name="Freeform 6" descr="added image"/>
          <p:cNvSpPr/>
          <p:nvPr/>
        </p:nvSpPr>
        <p:spPr>
          <a:xfrm>
            <a:off x="8039100" y="37528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added image"/>
          <p:cNvSpPr/>
          <p:nvPr/>
        </p:nvSpPr>
        <p:spPr>
          <a:xfrm>
            <a:off x="8039100" y="58864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 descr="added image"/>
          <p:cNvSpPr/>
          <p:nvPr/>
        </p:nvSpPr>
        <p:spPr>
          <a:xfrm>
            <a:off x="8039100" y="80200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 descr="added image"/>
          <p:cNvSpPr/>
          <p:nvPr/>
        </p:nvSpPr>
        <p:spPr>
          <a:xfrm>
            <a:off x="800100" y="714375"/>
            <a:ext cx="5934075" cy="8896350"/>
          </a:xfrm>
          <a:custGeom>
            <a:avLst/>
            <a:gdLst/>
            <a:ahLst/>
            <a:cxnLst/>
            <a:rect l="l" t="t" r="r" b="b"/>
            <a:pathLst>
              <a:path w="5934075" h="8896350">
                <a:moveTo>
                  <a:pt x="0" y="0"/>
                </a:moveTo>
                <a:lnTo>
                  <a:pt x="5934075" y="0"/>
                </a:lnTo>
                <a:lnTo>
                  <a:pt x="5934075" y="8896350"/>
                </a:lnTo>
                <a:lnTo>
                  <a:pt x="0" y="889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 descr="added image"/>
          <p:cNvSpPr/>
          <p:nvPr/>
        </p:nvSpPr>
        <p:spPr>
          <a:xfrm>
            <a:off x="9601200" y="1609725"/>
            <a:ext cx="7858125" cy="6115050"/>
          </a:xfrm>
          <a:custGeom>
            <a:avLst/>
            <a:gdLst/>
            <a:ahLst/>
            <a:cxnLst/>
            <a:rect l="l" t="t" r="r" b="b"/>
            <a:pathLst>
              <a:path w="7858125" h="6115050">
                <a:moveTo>
                  <a:pt x="0" y="0"/>
                </a:moveTo>
                <a:lnTo>
                  <a:pt x="7858125" y="0"/>
                </a:lnTo>
                <a:lnTo>
                  <a:pt x="7858125" y="6115050"/>
                </a:lnTo>
                <a:lnTo>
                  <a:pt x="0" y="6115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525125" y="2828925"/>
            <a:ext cx="6000750" cy="282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 b="1" u="none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Lợi ích khi Phát triển MacStoreApp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2C4511-CF49-3EAE-67CA-F48CBA3695BE}"/>
              </a:ext>
            </a:extLst>
          </p:cNvPr>
          <p:cNvGrpSpPr/>
          <p:nvPr/>
        </p:nvGrpSpPr>
        <p:grpSpPr>
          <a:xfrm>
            <a:off x="1552575" y="1650683"/>
            <a:ext cx="5276850" cy="2537460"/>
            <a:chOff x="1552575" y="666750"/>
            <a:chExt cx="5276850" cy="2537460"/>
          </a:xfrm>
        </p:grpSpPr>
        <p:sp>
          <p:nvSpPr>
            <p:cNvPr id="4" name="Freeform 4" descr="added image"/>
            <p:cNvSpPr/>
            <p:nvPr/>
          </p:nvSpPr>
          <p:spPr>
            <a:xfrm>
              <a:off x="1552575" y="981075"/>
              <a:ext cx="466725" cy="447675"/>
            </a:xfrm>
            <a:custGeom>
              <a:avLst/>
              <a:gdLst/>
              <a:ahLst/>
              <a:cxnLst/>
              <a:rect l="l" t="t" r="r" b="b"/>
              <a:pathLst>
                <a:path w="466725" h="447675">
                  <a:moveTo>
                    <a:pt x="0" y="0"/>
                  </a:moveTo>
                  <a:lnTo>
                    <a:pt x="466725" y="0"/>
                  </a:lnTo>
                  <a:lnTo>
                    <a:pt x="466725" y="447675"/>
                  </a:lnTo>
                  <a:lnTo>
                    <a:pt x="0" y="447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390775" y="666750"/>
              <a:ext cx="4438650" cy="2537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b="1" u="none">
                  <a:solidFill>
                    <a:srgbClr val="000000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Thực hành quy trình phát triển phần mềm chuyên nghiệp.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790139-8F11-4EE7-6E85-9C6FAA2A09EC}"/>
              </a:ext>
            </a:extLst>
          </p:cNvPr>
          <p:cNvGrpSpPr/>
          <p:nvPr/>
        </p:nvGrpSpPr>
        <p:grpSpPr>
          <a:xfrm>
            <a:off x="1552575" y="4366260"/>
            <a:ext cx="6781800" cy="1198245"/>
            <a:chOff x="1552575" y="3777615"/>
            <a:chExt cx="6781800" cy="1198245"/>
          </a:xfrm>
        </p:grpSpPr>
        <p:sp>
          <p:nvSpPr>
            <p:cNvPr id="5" name="Freeform 5" descr="added image"/>
            <p:cNvSpPr/>
            <p:nvPr/>
          </p:nvSpPr>
          <p:spPr>
            <a:xfrm>
              <a:off x="1552575" y="4082415"/>
              <a:ext cx="466725" cy="447675"/>
            </a:xfrm>
            <a:custGeom>
              <a:avLst/>
              <a:gdLst/>
              <a:ahLst/>
              <a:cxnLst/>
              <a:rect l="l" t="t" r="r" b="b"/>
              <a:pathLst>
                <a:path w="466725" h="447675">
                  <a:moveTo>
                    <a:pt x="0" y="0"/>
                  </a:moveTo>
                  <a:lnTo>
                    <a:pt x="466725" y="0"/>
                  </a:lnTo>
                  <a:lnTo>
                    <a:pt x="466725" y="447675"/>
                  </a:lnTo>
                  <a:lnTo>
                    <a:pt x="0" y="447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381250" y="3777615"/>
              <a:ext cx="5953125" cy="1198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30"/>
                </a:lnSpc>
              </a:pPr>
              <a:r>
                <a:rPr lang="en-US" sz="3450" b="1" u="none">
                  <a:solidFill>
                    <a:srgbClr val="000000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Áp dụng công nghệ hiện đại, dễ mở rộng và bảo trì.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226A42-8A39-15A6-8040-33AFCAAC8A9E}"/>
              </a:ext>
            </a:extLst>
          </p:cNvPr>
          <p:cNvGrpSpPr/>
          <p:nvPr/>
        </p:nvGrpSpPr>
        <p:grpSpPr>
          <a:xfrm>
            <a:off x="1552575" y="5920740"/>
            <a:ext cx="7429500" cy="1807845"/>
            <a:chOff x="1552575" y="5920740"/>
            <a:chExt cx="7429500" cy="1807845"/>
          </a:xfrm>
        </p:grpSpPr>
        <p:sp>
          <p:nvSpPr>
            <p:cNvPr id="6" name="Freeform 6" descr="added image"/>
            <p:cNvSpPr/>
            <p:nvPr/>
          </p:nvSpPr>
          <p:spPr>
            <a:xfrm>
              <a:off x="1552575" y="6225540"/>
              <a:ext cx="466725" cy="447675"/>
            </a:xfrm>
            <a:custGeom>
              <a:avLst/>
              <a:gdLst/>
              <a:ahLst/>
              <a:cxnLst/>
              <a:rect l="l" t="t" r="r" b="b"/>
              <a:pathLst>
                <a:path w="466725" h="447675">
                  <a:moveTo>
                    <a:pt x="0" y="0"/>
                  </a:moveTo>
                  <a:lnTo>
                    <a:pt x="466725" y="0"/>
                  </a:lnTo>
                  <a:lnTo>
                    <a:pt x="466725" y="447675"/>
                  </a:lnTo>
                  <a:lnTo>
                    <a:pt x="0" y="447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390775" y="5920740"/>
              <a:ext cx="6591300" cy="1807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30"/>
                </a:lnSpc>
              </a:pPr>
              <a:r>
                <a:rPr lang="en-US" sz="3450" b="1" u="none">
                  <a:solidFill>
                    <a:srgbClr val="000000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Tăng khả năng đáp ứng nhu cầu thị trường thương mại điện tử.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B54144-5B48-AD31-77AD-3984C69BDC67}"/>
              </a:ext>
            </a:extLst>
          </p:cNvPr>
          <p:cNvGrpSpPr/>
          <p:nvPr/>
        </p:nvGrpSpPr>
        <p:grpSpPr>
          <a:xfrm>
            <a:off x="1552575" y="7997190"/>
            <a:ext cx="7677150" cy="1261110"/>
            <a:chOff x="1552575" y="7997190"/>
            <a:chExt cx="7677150" cy="1261110"/>
          </a:xfrm>
        </p:grpSpPr>
        <p:sp>
          <p:nvSpPr>
            <p:cNvPr id="7" name="Freeform 7" descr="added image"/>
            <p:cNvSpPr/>
            <p:nvPr/>
          </p:nvSpPr>
          <p:spPr>
            <a:xfrm>
              <a:off x="1552575" y="8301990"/>
              <a:ext cx="466725" cy="447675"/>
            </a:xfrm>
            <a:custGeom>
              <a:avLst/>
              <a:gdLst/>
              <a:ahLst/>
              <a:cxnLst/>
              <a:rect l="l" t="t" r="r" b="b"/>
              <a:pathLst>
                <a:path w="466725" h="447675">
                  <a:moveTo>
                    <a:pt x="0" y="0"/>
                  </a:moveTo>
                  <a:lnTo>
                    <a:pt x="466725" y="0"/>
                  </a:lnTo>
                  <a:lnTo>
                    <a:pt x="466725" y="447675"/>
                  </a:lnTo>
                  <a:lnTo>
                    <a:pt x="0" y="447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81250" y="7997190"/>
              <a:ext cx="6848475" cy="1261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b="1" u="none">
                  <a:solidFill>
                    <a:srgbClr val="000000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Cải thiện trải nghiệm người dùng với giao diện tối ưu.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 descr="added image"/>
          <p:cNvSpPr/>
          <p:nvPr/>
        </p:nvSpPr>
        <p:spPr>
          <a:xfrm>
            <a:off x="8972550" y="1609725"/>
            <a:ext cx="7858125" cy="6115050"/>
          </a:xfrm>
          <a:custGeom>
            <a:avLst/>
            <a:gdLst/>
            <a:ahLst/>
            <a:cxnLst/>
            <a:rect l="l" t="t" r="r" b="b"/>
            <a:pathLst>
              <a:path w="7858125" h="6115050">
                <a:moveTo>
                  <a:pt x="0" y="0"/>
                </a:moveTo>
                <a:lnTo>
                  <a:pt x="7858125" y="0"/>
                </a:lnTo>
                <a:lnTo>
                  <a:pt x="7858125" y="6115050"/>
                </a:lnTo>
                <a:lnTo>
                  <a:pt x="0" y="6115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896475" y="2828925"/>
            <a:ext cx="6000750" cy="187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 b="1" u="none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Tính năng Nổi bật của MacStoreApp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93D889-914D-BB1B-D38F-020B0140BCB5}"/>
              </a:ext>
            </a:extLst>
          </p:cNvPr>
          <p:cNvGrpSpPr/>
          <p:nvPr/>
        </p:nvGrpSpPr>
        <p:grpSpPr>
          <a:xfrm>
            <a:off x="1552575" y="1790700"/>
            <a:ext cx="5276850" cy="2537460"/>
            <a:chOff x="1552575" y="666750"/>
            <a:chExt cx="5276850" cy="2537460"/>
          </a:xfrm>
        </p:grpSpPr>
        <p:sp>
          <p:nvSpPr>
            <p:cNvPr id="4" name="Freeform 4" descr="added image"/>
            <p:cNvSpPr/>
            <p:nvPr/>
          </p:nvSpPr>
          <p:spPr>
            <a:xfrm>
              <a:off x="1552575" y="981075"/>
              <a:ext cx="466725" cy="447675"/>
            </a:xfrm>
            <a:custGeom>
              <a:avLst/>
              <a:gdLst/>
              <a:ahLst/>
              <a:cxnLst/>
              <a:rect l="l" t="t" r="r" b="b"/>
              <a:pathLst>
                <a:path w="466725" h="447675">
                  <a:moveTo>
                    <a:pt x="0" y="0"/>
                  </a:moveTo>
                  <a:lnTo>
                    <a:pt x="466725" y="0"/>
                  </a:lnTo>
                  <a:lnTo>
                    <a:pt x="466725" y="447675"/>
                  </a:lnTo>
                  <a:lnTo>
                    <a:pt x="0" y="447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390775" y="666750"/>
              <a:ext cx="4438650" cy="2537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b="1" u="none">
                  <a:solidFill>
                    <a:srgbClr val="000000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Ứng dụng đa nền tảng với giao diện thân thiện người dùng.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80BDB8-99F1-8401-C2AE-7AF83AA03336}"/>
              </a:ext>
            </a:extLst>
          </p:cNvPr>
          <p:cNvGrpSpPr/>
          <p:nvPr/>
        </p:nvGrpSpPr>
        <p:grpSpPr>
          <a:xfrm>
            <a:off x="1552575" y="4379534"/>
            <a:ext cx="6781800" cy="1807845"/>
            <a:chOff x="1552575" y="3462666"/>
            <a:chExt cx="6781800" cy="1807845"/>
          </a:xfrm>
        </p:grpSpPr>
        <p:sp>
          <p:nvSpPr>
            <p:cNvPr id="5" name="Freeform 5" descr="added image"/>
            <p:cNvSpPr/>
            <p:nvPr/>
          </p:nvSpPr>
          <p:spPr>
            <a:xfrm>
              <a:off x="1552575" y="3767466"/>
              <a:ext cx="466725" cy="447675"/>
            </a:xfrm>
            <a:custGeom>
              <a:avLst/>
              <a:gdLst/>
              <a:ahLst/>
              <a:cxnLst/>
              <a:rect l="l" t="t" r="r" b="b"/>
              <a:pathLst>
                <a:path w="466725" h="447675">
                  <a:moveTo>
                    <a:pt x="0" y="0"/>
                  </a:moveTo>
                  <a:lnTo>
                    <a:pt x="466725" y="0"/>
                  </a:lnTo>
                  <a:lnTo>
                    <a:pt x="466725" y="447675"/>
                  </a:lnTo>
                  <a:lnTo>
                    <a:pt x="0" y="447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381250" y="3462666"/>
              <a:ext cx="5953125" cy="1807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30"/>
                </a:lnSpc>
              </a:pPr>
              <a:r>
                <a:rPr lang="en-US" sz="3450" b="1" u="none">
                  <a:solidFill>
                    <a:srgbClr val="000000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Quản lý trạng thái và dữ liệu hiệu quả với Riverpod &amp;amp; GetX.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9F4C50-C977-B708-0EC7-AE9CF759DC90}"/>
              </a:ext>
            </a:extLst>
          </p:cNvPr>
          <p:cNvGrpSpPr/>
          <p:nvPr/>
        </p:nvGrpSpPr>
        <p:grpSpPr>
          <a:xfrm>
            <a:off x="1552575" y="6318168"/>
            <a:ext cx="7429500" cy="1198245"/>
            <a:chOff x="1552575" y="5605791"/>
            <a:chExt cx="7429500" cy="1198245"/>
          </a:xfrm>
        </p:grpSpPr>
        <p:sp>
          <p:nvSpPr>
            <p:cNvPr id="6" name="Freeform 6" descr="added image"/>
            <p:cNvSpPr/>
            <p:nvPr/>
          </p:nvSpPr>
          <p:spPr>
            <a:xfrm>
              <a:off x="1552575" y="5910591"/>
              <a:ext cx="466725" cy="447675"/>
            </a:xfrm>
            <a:custGeom>
              <a:avLst/>
              <a:gdLst/>
              <a:ahLst/>
              <a:cxnLst/>
              <a:rect l="l" t="t" r="r" b="b"/>
              <a:pathLst>
                <a:path w="466725" h="447675">
                  <a:moveTo>
                    <a:pt x="0" y="0"/>
                  </a:moveTo>
                  <a:lnTo>
                    <a:pt x="466725" y="0"/>
                  </a:lnTo>
                  <a:lnTo>
                    <a:pt x="466725" y="447675"/>
                  </a:lnTo>
                  <a:lnTo>
                    <a:pt x="0" y="447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390775" y="5605791"/>
              <a:ext cx="6591300" cy="1198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30"/>
                </a:lnSpc>
              </a:pPr>
              <a:r>
                <a:rPr lang="en-US" sz="3450" b="1" u="none">
                  <a:solidFill>
                    <a:srgbClr val="000000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Quy trình thanh toán và quản lý đơn hàng tiện lợi.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13CEBE-5663-6533-BB37-B00437A6B102}"/>
              </a:ext>
            </a:extLst>
          </p:cNvPr>
          <p:cNvGrpSpPr/>
          <p:nvPr/>
        </p:nvGrpSpPr>
        <p:grpSpPr>
          <a:xfrm>
            <a:off x="1552575" y="7824460"/>
            <a:ext cx="7677150" cy="1261110"/>
            <a:chOff x="1552575" y="7682241"/>
            <a:chExt cx="7677150" cy="1261110"/>
          </a:xfrm>
        </p:grpSpPr>
        <p:sp>
          <p:nvSpPr>
            <p:cNvPr id="7" name="Freeform 7" descr="added image"/>
            <p:cNvSpPr/>
            <p:nvPr/>
          </p:nvSpPr>
          <p:spPr>
            <a:xfrm>
              <a:off x="1552575" y="7987041"/>
              <a:ext cx="466725" cy="447675"/>
            </a:xfrm>
            <a:custGeom>
              <a:avLst/>
              <a:gdLst/>
              <a:ahLst/>
              <a:cxnLst/>
              <a:rect l="l" t="t" r="r" b="b"/>
              <a:pathLst>
                <a:path w="466725" h="447675">
                  <a:moveTo>
                    <a:pt x="0" y="0"/>
                  </a:moveTo>
                  <a:lnTo>
                    <a:pt x="466725" y="0"/>
                  </a:lnTo>
                  <a:lnTo>
                    <a:pt x="466725" y="447675"/>
                  </a:lnTo>
                  <a:lnTo>
                    <a:pt x="0" y="447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81250" y="7682241"/>
              <a:ext cx="6848475" cy="1261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b="1" u="none">
                  <a:solidFill>
                    <a:srgbClr val="000000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Tích hợp Supabase cung cấp backend mạnh mẽ và bảo mật.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dded image"/>
          <p:cNvSpPr/>
          <p:nvPr/>
        </p:nvSpPr>
        <p:spPr>
          <a:xfrm>
            <a:off x="0" y="8667750"/>
            <a:ext cx="18288000" cy="1619250"/>
          </a:xfrm>
          <a:custGeom>
            <a:avLst/>
            <a:gdLst/>
            <a:ahLst/>
            <a:cxnLst/>
            <a:rect l="l" t="t" r="r" b="b"/>
            <a:pathLst>
              <a:path w="18288000" h="1619250">
                <a:moveTo>
                  <a:pt x="0" y="0"/>
                </a:moveTo>
                <a:lnTo>
                  <a:pt x="18288000" y="0"/>
                </a:lnTo>
                <a:lnTo>
                  <a:pt x="18288000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144000" y="1320165"/>
            <a:ext cx="8153400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5850" b="1" u="none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Quy trình Thanh toán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48750" y="2857500"/>
            <a:ext cx="825817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u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Xác nhận đơn hàng trước khi gửi.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48750" y="3771900"/>
            <a:ext cx="8258175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u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Nhập địa chỉ giao hàng với xác thực đầu vào và lưu trữ đám mây.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8750" y="5600700"/>
            <a:ext cx="8258175" cy="189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u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Tự động điền thông tin cũ, xác thực định dạng, điều hướng rõ ràng giữa các bước.</a:t>
            </a:r>
          </a:p>
        </p:txBody>
      </p:sp>
      <p:sp>
        <p:nvSpPr>
          <p:cNvPr id="8" name="Freeform 8" descr="added image"/>
          <p:cNvSpPr/>
          <p:nvPr/>
        </p:nvSpPr>
        <p:spPr>
          <a:xfrm>
            <a:off x="1857375" y="866775"/>
            <a:ext cx="4905375" cy="6715125"/>
          </a:xfrm>
          <a:custGeom>
            <a:avLst/>
            <a:gdLst/>
            <a:ahLst/>
            <a:cxnLst/>
            <a:rect l="l" t="t" r="r" b="b"/>
            <a:pathLst>
              <a:path w="4905375" h="6715125">
                <a:moveTo>
                  <a:pt x="0" y="0"/>
                </a:moveTo>
                <a:lnTo>
                  <a:pt x="4905375" y="0"/>
                </a:lnTo>
                <a:lnTo>
                  <a:pt x="4905375" y="6715125"/>
                </a:lnTo>
                <a:lnTo>
                  <a:pt x="0" y="6715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dded image"/>
          <p:cNvSpPr/>
          <p:nvPr/>
        </p:nvSpPr>
        <p:spPr>
          <a:xfrm>
            <a:off x="0" y="8667750"/>
            <a:ext cx="18288000" cy="1619250"/>
          </a:xfrm>
          <a:custGeom>
            <a:avLst/>
            <a:gdLst/>
            <a:ahLst/>
            <a:cxnLst/>
            <a:rect l="l" t="t" r="r" b="b"/>
            <a:pathLst>
              <a:path w="18288000" h="1619250">
                <a:moveTo>
                  <a:pt x="0" y="0"/>
                </a:moveTo>
                <a:lnTo>
                  <a:pt x="18288000" y="0"/>
                </a:lnTo>
                <a:lnTo>
                  <a:pt x="18288000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144000" y="1666875"/>
            <a:ext cx="8153400" cy="973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5850" b="1" u="none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Trang Chủ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48750" y="2857500"/>
            <a:ext cx="8258175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u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Hiển thị banner quảng cáo động cập nhật từ Supabase.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48750" y="4229100"/>
            <a:ext cx="8258175" cy="189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u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Sản phẩm nổi bật &amp;amp; đề xuất cá nhân hóa dựa trên lịch sử người dùng.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48750" y="6057900"/>
            <a:ext cx="8258175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u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Giao diện tối giản, dễ sử dụng và tương thích nhiều thiết bị.</a:t>
            </a:r>
          </a:p>
        </p:txBody>
      </p:sp>
      <p:sp>
        <p:nvSpPr>
          <p:cNvPr id="8" name="Freeform 8" descr="added image"/>
          <p:cNvSpPr/>
          <p:nvPr/>
        </p:nvSpPr>
        <p:spPr>
          <a:xfrm>
            <a:off x="1828800" y="1530667"/>
            <a:ext cx="4905375" cy="6715125"/>
          </a:xfrm>
          <a:custGeom>
            <a:avLst/>
            <a:gdLst/>
            <a:ahLst/>
            <a:cxnLst/>
            <a:rect l="l" t="t" r="r" b="b"/>
            <a:pathLst>
              <a:path w="4905375" h="6715125">
                <a:moveTo>
                  <a:pt x="0" y="0"/>
                </a:moveTo>
                <a:lnTo>
                  <a:pt x="4905375" y="0"/>
                </a:lnTo>
                <a:lnTo>
                  <a:pt x="4905375" y="6715125"/>
                </a:lnTo>
                <a:lnTo>
                  <a:pt x="0" y="6715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dded image"/>
          <p:cNvSpPr/>
          <p:nvPr/>
        </p:nvSpPr>
        <p:spPr>
          <a:xfrm>
            <a:off x="8972550" y="0"/>
            <a:ext cx="9315450" cy="10287000"/>
          </a:xfrm>
          <a:custGeom>
            <a:avLst/>
            <a:gdLst/>
            <a:ahLst/>
            <a:cxnLst/>
            <a:rect l="l" t="t" r="r" b="b"/>
            <a:pathLst>
              <a:path w="9315450" h="10287000">
                <a:moveTo>
                  <a:pt x="0" y="0"/>
                </a:moveTo>
                <a:lnTo>
                  <a:pt x="9315450" y="0"/>
                </a:lnTo>
                <a:lnTo>
                  <a:pt x="9315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dded image"/>
          <p:cNvSpPr/>
          <p:nvPr/>
        </p:nvSpPr>
        <p:spPr>
          <a:xfrm>
            <a:off x="904875" y="542925"/>
            <a:ext cx="15249628" cy="7696200"/>
          </a:xfrm>
          <a:custGeom>
            <a:avLst/>
            <a:gdLst/>
            <a:ahLst/>
            <a:cxnLst/>
            <a:rect l="l" t="t" r="r" b="b"/>
            <a:pathLst>
              <a:path w="15249628" h="7696200">
                <a:moveTo>
                  <a:pt x="0" y="0"/>
                </a:moveTo>
                <a:lnTo>
                  <a:pt x="15249628" y="0"/>
                </a:lnTo>
                <a:lnTo>
                  <a:pt x="15249628" y="7696200"/>
                </a:lnTo>
                <a:lnTo>
                  <a:pt x="0" y="7696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773" b="-227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43125" y="1704975"/>
            <a:ext cx="6000750" cy="203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5850" b="1" u="none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Xem Chi tiết Sản phẩm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72550" y="1885950"/>
            <a:ext cx="6953250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u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Hiển thị tên, mô tả, giá, đánh giá và hình ảnh sản phẩm từ Supabase.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72550" y="3333750"/>
            <a:ext cx="6953250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u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Nút mua nhanh và thêm giỏ hàng tối ưu thao tác người dùng.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72550" y="4419600"/>
            <a:ext cx="6953250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u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Giao diện trực quan, màu sắc nổi bật giúp sản phẩm nổi bật rõ ràng.</a:t>
            </a:r>
          </a:p>
        </p:txBody>
      </p:sp>
      <p:sp>
        <p:nvSpPr>
          <p:cNvPr id="8" name="Freeform 8" descr="added image"/>
          <p:cNvSpPr/>
          <p:nvPr/>
        </p:nvSpPr>
        <p:spPr>
          <a:xfrm>
            <a:off x="714375" y="4781550"/>
            <a:ext cx="7429500" cy="4743450"/>
          </a:xfrm>
          <a:custGeom>
            <a:avLst/>
            <a:gdLst/>
            <a:ahLst/>
            <a:cxnLst/>
            <a:rect l="l" t="t" r="r" b="b"/>
            <a:pathLst>
              <a:path w="7429500" h="4743450">
                <a:moveTo>
                  <a:pt x="0" y="0"/>
                </a:moveTo>
                <a:lnTo>
                  <a:pt x="7429500" y="0"/>
                </a:lnTo>
                <a:lnTo>
                  <a:pt x="7429500" y="4743450"/>
                </a:lnTo>
                <a:lnTo>
                  <a:pt x="0" y="4743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20E2D582-039F-4CDA-A5E3-4CB4C18D2B70}" vid="{390421B2-770B-4B7A-97A2-0C8B2F2163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16</TotalTime>
  <Words>847</Words>
  <Application>Microsoft Office PowerPoint</Application>
  <PresentationFormat>Custom</PresentationFormat>
  <Paragraphs>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Roboto Slab</vt:lpstr>
      <vt:lpstr>Times New Roman</vt:lpstr>
      <vt:lpstr>Arial</vt:lpstr>
      <vt:lpstr>Segoe UI Black</vt:lpstr>
      <vt:lpstr>Calibri</vt:lpstr>
      <vt:lpstr>Roboto Slab Bold</vt:lpstr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cp:lastModifiedBy>Nguyễn Lê Duy-CN22H</cp:lastModifiedBy>
  <cp:revision>3</cp:revision>
  <dcterms:created xsi:type="dcterms:W3CDTF">2006-08-16T00:00:00Z</dcterms:created>
  <dcterms:modified xsi:type="dcterms:W3CDTF">2025-05-08T03:07:31Z</dcterms:modified>
  <dc:identifier>DAGm0mIxu1o</dc:identifier>
</cp:coreProperties>
</file>